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90" r:id="rId13"/>
    <p:sldMasterId id="2147483919" r:id="rId14"/>
  </p:sldMasterIdLst>
  <p:notesMasterIdLst>
    <p:notesMasterId r:id="rId44"/>
  </p:notesMasterIdLst>
  <p:handoutMasterIdLst>
    <p:handoutMasterId r:id="rId45"/>
  </p:handoutMasterIdLst>
  <p:sldIdLst>
    <p:sldId id="271" r:id="rId15"/>
    <p:sldId id="343" r:id="rId16"/>
    <p:sldId id="289" r:id="rId17"/>
    <p:sldId id="345" r:id="rId18"/>
    <p:sldId id="346" r:id="rId19"/>
    <p:sldId id="347" r:id="rId20"/>
    <p:sldId id="340" r:id="rId21"/>
    <p:sldId id="349" r:id="rId22"/>
    <p:sldId id="350" r:id="rId23"/>
    <p:sldId id="351" r:id="rId24"/>
    <p:sldId id="355" r:id="rId25"/>
    <p:sldId id="352" r:id="rId26"/>
    <p:sldId id="353" r:id="rId27"/>
    <p:sldId id="344" r:id="rId28"/>
    <p:sldId id="302" r:id="rId29"/>
    <p:sldId id="303" r:id="rId30"/>
    <p:sldId id="322" r:id="rId31"/>
    <p:sldId id="319" r:id="rId32"/>
    <p:sldId id="318" r:id="rId33"/>
    <p:sldId id="296" r:id="rId34"/>
    <p:sldId id="332" r:id="rId35"/>
    <p:sldId id="331" r:id="rId36"/>
    <p:sldId id="307" r:id="rId37"/>
    <p:sldId id="314" r:id="rId38"/>
    <p:sldId id="315" r:id="rId39"/>
    <p:sldId id="312" r:id="rId40"/>
    <p:sldId id="313" r:id="rId41"/>
    <p:sldId id="341" r:id="rId42"/>
    <p:sldId id="26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83653" autoAdjust="0"/>
  </p:normalViewPr>
  <p:slideViewPr>
    <p:cSldViewPr snapToGrid="0">
      <p:cViewPr varScale="1">
        <p:scale>
          <a:sx n="67" d="100"/>
          <a:sy n="67" d="100"/>
        </p:scale>
        <p:origin x="738" y="60"/>
      </p:cViewPr>
      <p:guideLst/>
    </p:cSldViewPr>
  </p:slideViewPr>
  <p:notesTextViewPr>
    <p:cViewPr>
      <p:scale>
        <a:sx n="1" d="1"/>
        <a:sy n="1" d="1"/>
      </p:scale>
      <p:origin x="0" y="0"/>
    </p:cViewPr>
  </p:notesText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presProps" Target="presProps.xml"/><Relationship Id="rId59" Type="http://schemas.microsoft.com/office/2015/10/relationships/revisionInfo" Target="revisionInfo.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xmlns:c16r2="http://schemas.microsoft.com/office/drawing/2015/06/chart">
              <c:ext xmlns:c16="http://schemas.microsoft.com/office/drawing/2014/chart" uri="{C3380CC4-5D6E-409C-BE32-E72D297353CC}">
                <c16:uniqueId val="{00000001-E2CA-479D-B550-79D1EC48F452}"/>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xmlns:c16r2="http://schemas.microsoft.com/office/drawing/2015/06/chart">
              <c:ext xmlns:c16="http://schemas.microsoft.com/office/drawing/2014/chart" uri="{C3380CC4-5D6E-409C-BE32-E72D297353CC}">
                <c16:uniqueId val="{00000005-E2CA-479D-B550-79D1EC48F452}"/>
              </c:ext>
            </c:extLst>
          </c:dPt>
          <c:dPt>
            <c:idx val="3"/>
            <c:bubble3D val="0"/>
            <c:spPr>
              <a:noFill/>
              <a:ln w="19050">
                <a:noFill/>
              </a:ln>
              <a:effectLst/>
            </c:spPr>
            <c:extLst xmlns:c16r2="http://schemas.microsoft.com/office/drawing/2015/06/char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xmlns:c16r2="http://schemas.microsoft.com/office/drawing/2015/06/chart">
              <c:ext xmlns:c16="http://schemas.microsoft.com/office/drawing/2014/chart" uri="{C3380CC4-5D6E-409C-BE32-E72D297353CC}">
                <c16:uniqueId val="{00000009-E2CA-479D-B550-79D1EC48F452}"/>
              </c:ext>
            </c:extLst>
          </c:dPt>
          <c:dPt>
            <c:idx val="5"/>
            <c:bubble3D val="0"/>
            <c:spPr>
              <a:noFill/>
              <a:ln w="19050">
                <a:noFill/>
              </a:ln>
              <a:effectLst/>
            </c:spPr>
            <c:extLst xmlns:c16r2="http://schemas.microsoft.com/office/drawing/2015/06/char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xmlns:c16r2="http://schemas.microsoft.com/office/drawing/2015/06/chart">
              <c:ext xmlns:c16="http://schemas.microsoft.com/office/drawing/2014/chart" uri="{C3380CC4-5D6E-409C-BE32-E72D297353CC}">
                <c16:uniqueId val="{0000000D-E2CA-479D-B550-79D1EC48F452}"/>
              </c:ext>
            </c:extLst>
          </c:dPt>
          <c:dPt>
            <c:idx val="7"/>
            <c:bubble3D val="0"/>
            <c:spPr>
              <a:noFill/>
              <a:ln w="19050">
                <a:noFill/>
              </a:ln>
              <a:effectLst/>
            </c:spPr>
            <c:extLst xmlns:c16r2="http://schemas.microsoft.com/office/drawing/2015/06/char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xmlns:c16r2="http://schemas.microsoft.com/office/drawing/2015/06/char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6/25/2018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tasks for this exercise are as follows:</a:t>
            </a:r>
          </a:p>
          <a:p>
            <a:r>
              <a:rPr lang="en-US" sz="1200" b="0" i="0" kern="1200" dirty="0">
                <a:solidFill>
                  <a:schemeClr val="tx1"/>
                </a:solidFill>
                <a:effectLst/>
                <a:latin typeface="+mn-lt"/>
                <a:ea typeface="+mn-ea"/>
                <a:cs typeface="+mn-cs"/>
              </a:rPr>
              <a:t>Create virtual networks by using Azure Portal</a:t>
            </a:r>
          </a:p>
          <a:p>
            <a:r>
              <a:rPr lang="en-US" sz="1200" b="1" i="0" kern="1200" dirty="0">
                <a:solidFill>
                  <a:schemeClr val="tx1"/>
                </a:solidFill>
                <a:effectLst/>
                <a:latin typeface="+mn-lt"/>
                <a:ea typeface="+mn-ea"/>
                <a:cs typeface="+mn-cs"/>
              </a:rPr>
              <a:t>Task 1: Create a virtual network by using the Azure portal</a:t>
            </a:r>
          </a:p>
          <a:p>
            <a:r>
              <a:rPr lang="en-US" sz="1200" b="0" i="0" kern="1200" dirty="0">
                <a:solidFill>
                  <a:schemeClr val="tx1"/>
                </a:solidFill>
                <a:effectLst/>
                <a:latin typeface="+mn-lt"/>
                <a:ea typeface="+mn-ea"/>
                <a:cs typeface="+mn-cs"/>
              </a:rPr>
              <a:t>From MIA-CL1, start Microsoft Edge, go to </a:t>
            </a:r>
            <a:r>
              <a:rPr lang="en-US" sz="1200" b="1" i="0" u="none" strike="noStrike" kern="1200" dirty="0">
                <a:solidFill>
                  <a:schemeClr val="tx1"/>
                </a:solidFill>
                <a:effectLst/>
                <a:latin typeface="+mn-lt"/>
                <a:ea typeface="+mn-ea"/>
                <a:cs typeface="+mn-cs"/>
                <a:hlinkClick r:id="rId3"/>
              </a:rPr>
              <a:t>http://portal.azure.com</a:t>
            </a:r>
            <a:r>
              <a:rPr lang="en-US" sz="1200" b="0" i="0" kern="1200" dirty="0">
                <a:solidFill>
                  <a:schemeClr val="tx1"/>
                </a:solidFill>
                <a:effectLst/>
                <a:latin typeface="+mn-lt"/>
                <a:ea typeface="+mn-ea"/>
                <a:cs typeface="+mn-cs"/>
              </a:rPr>
              <a:t>, and then, if prompted, sign in to the Azure portal as the Service Administrator of your Azure subscription.</a:t>
            </a:r>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10.0.0.0/16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10.0.0.0/24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Create new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resource group name: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10.1.0.0/16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10.1.0.0/24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Use existing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Task 2: Configure </a:t>
            </a:r>
            <a:r>
              <a:rPr lang="en-US" sz="1200" b="1" i="0" kern="1200" dirty="0" err="1">
                <a:solidFill>
                  <a:schemeClr val="tx1"/>
                </a:solidFill>
                <a:effectLst/>
                <a:latin typeface="+mn-lt"/>
                <a:ea typeface="+mn-ea"/>
                <a:cs typeface="+mn-cs"/>
              </a:rPr>
              <a:t>VNet</a:t>
            </a:r>
            <a:r>
              <a:rPr lang="en-US" sz="1200" b="1" i="0" kern="1200" dirty="0">
                <a:solidFill>
                  <a:schemeClr val="tx1"/>
                </a:solidFill>
                <a:effectLst/>
                <a:latin typeface="+mn-lt"/>
                <a:ea typeface="+mn-ea"/>
                <a:cs typeface="+mn-cs"/>
              </a:rPr>
              <a:t> peering by using the Azure portal</a:t>
            </a: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03785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6/25/2018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6/25/2018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97565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t>
            </a:r>
            <a:r>
              <a:rPr lang="en-US" dirty="0" smtClean="0"/>
              <a:t>APIs </a:t>
            </a:r>
            <a:r>
              <a:rPr lang="en-US" dirty="0"/>
              <a:t>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xmlns=""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807"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xmlns=""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xmlns=""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solidFill>
                  <a:prstClr val="black"/>
                </a:solidFill>
              </a:rPr>
              <a:t>LAB</a:t>
            </a:r>
          </a:p>
        </p:txBody>
      </p:sp>
      <p:sp>
        <p:nvSpPr>
          <p:cNvPr id="6" name="TextBox 5">
            <a:extLst>
              <a:ext uri="{FF2B5EF4-FFF2-40B4-BE49-F238E27FC236}">
                <a16:creationId xmlns=""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826278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r>
              <a:rPr lang="en-US" sz="5400" b="1" dirty="0">
                <a:solidFill>
                  <a:prstClr val="black"/>
                </a:solidFill>
              </a:rPr>
              <a:t>EXAM TIP!</a:t>
            </a:r>
          </a:p>
        </p:txBody>
      </p:sp>
      <p:sp>
        <p:nvSpPr>
          <p:cNvPr id="6" name="Text Placeholder 4">
            <a:extLst>
              <a:ext uri="{FF2B5EF4-FFF2-40B4-BE49-F238E27FC236}">
                <a16:creationId xmlns=""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705255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609852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53098149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5627317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7660147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016599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5645034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66513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115821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5524160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7608731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75747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7688423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5412763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solidFill>
                  <a:prstClr val="black"/>
                </a:solidFill>
              </a:rPr>
              <a:t>#70-533 @ITProGuru</a:t>
            </a:r>
          </a:p>
        </p:txBody>
      </p:sp>
      <p:sp>
        <p:nvSpPr>
          <p:cNvPr id="8" name="Rectangle 7">
            <a:extLst>
              <a:ext uri="{FF2B5EF4-FFF2-40B4-BE49-F238E27FC236}">
                <a16:creationId xmlns="" xmlns:a16="http://schemas.microsoft.com/office/drawing/2014/main" id="{2E5CD9C4-3903-4CFA-9CED-0878686ABD1A}"/>
              </a:ext>
            </a:extLst>
          </p:cNvPr>
          <p:cNvSpPr/>
          <p:nvPr userDrawn="1"/>
        </p:nvSpPr>
        <p:spPr>
          <a:xfrm>
            <a:off x="211265" y="117610"/>
            <a:ext cx="1669047" cy="715581"/>
          </a:xfrm>
          <a:prstGeom prst="rect">
            <a:avLst/>
          </a:prstGeom>
        </p:spPr>
        <p:txBody>
          <a:bodyPr wrap="none">
            <a:spAutoFit/>
          </a:bodyPr>
          <a:lstStyle/>
          <a:p>
            <a:r>
              <a:rPr lang="en-US" sz="4050" dirty="0">
                <a:solidFill>
                  <a:srgbClr val="3399FF"/>
                </a:solidFill>
                <a:latin typeface="Segoe UI" panose="020B0502040204020203" pitchFamily="34" charset="0"/>
                <a:cs typeface="Segoe UI" panose="020B0502040204020203" pitchFamily="34" charset="0"/>
              </a:rPr>
              <a:t>DEMO</a:t>
            </a:r>
          </a:p>
        </p:txBody>
      </p:sp>
    </p:spTree>
    <p:extLst>
      <p:ext uri="{BB962C8B-B14F-4D97-AF65-F5344CB8AC3E}">
        <p14:creationId xmlns:p14="http://schemas.microsoft.com/office/powerpoint/2010/main" val="116085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3"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1"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8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0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3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7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0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2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5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9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4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7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1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6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91"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1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3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6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8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1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xmlns=""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xmlns=""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5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83"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theme" Target="../theme/theme10.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theme" Target="../theme/theme11.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 Id="rId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21.png"/><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xmlns=""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solidFill>
                  <a:prstClr val="black">
                    <a:tint val="75000"/>
                  </a:prstClr>
                </a:solidFill>
              </a:rPr>
              <a:pPr/>
              <a:t>6/25/2018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
        <p:nvSpPr>
          <p:cNvPr id="7" name="TextBox 6">
            <a:extLst>
              <a:ext uri="{FF2B5EF4-FFF2-40B4-BE49-F238E27FC236}">
                <a16:creationId xmlns=""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582731306"/>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xmlns=""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9"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4.xml"/><Relationship Id="rId1" Type="http://schemas.openxmlformats.org/officeDocument/2006/relationships/slideLayout" Target="../slideLayouts/slideLayout1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36.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68.xml"/><Relationship Id="rId5" Type="http://schemas.openxmlformats.org/officeDocument/2006/relationships/image" Target="../media/image43.png"/><Relationship Id="rId4" Type="http://schemas.openxmlformats.org/officeDocument/2006/relationships/image" Target="../media/image4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Mohd Mishal</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4000" dirty="0"/>
              <a:t>Design Solutions by using Platform Services</a:t>
            </a:r>
          </a:p>
        </p:txBody>
      </p:sp>
    </p:spTree>
    <p:extLst>
      <p:ext uri="{BB962C8B-B14F-4D97-AF65-F5344CB8AC3E}">
        <p14:creationId xmlns:p14="http://schemas.microsoft.com/office/powerpoint/2010/main" val="1665733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xmlns=""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F58B209-4E6F-412E-BA33-6903529DB20C}"/>
              </a:ext>
            </a:extLst>
          </p:cNvPr>
          <p:cNvSpPr>
            <a:spLocks noGrp="1"/>
          </p:cNvSpPr>
          <p:nvPr>
            <p:ph type="ctrTitle" sz="quarter"/>
          </p:nvPr>
        </p:nvSpPr>
        <p:spPr/>
        <p:txBody>
          <a:bodyPr/>
          <a:lstStyle/>
          <a:p>
            <a:r>
              <a:rPr lang="en-US" dirty="0" smtClean="0"/>
              <a:t>Deploy An IOT Hub</a:t>
            </a:r>
            <a:endParaRPr lang="en-US" dirty="0"/>
          </a:p>
        </p:txBody>
      </p:sp>
      <p:sp>
        <p:nvSpPr>
          <p:cNvPr id="4" name="Subtitle 3">
            <a:extLst>
              <a:ext uri="{FF2B5EF4-FFF2-40B4-BE49-F238E27FC236}">
                <a16:creationId xmlns=""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17929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xmlns=""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xmlns=""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xmlns=""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238905"/>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t>
            </a:r>
            <a:r>
              <a:rPr lang="en-US" dirty="0" smtClean="0">
                <a:solidFill>
                  <a:srgbClr val="5F5F5F">
                    <a:alpha val="99000"/>
                  </a:srgbClr>
                </a:solidFill>
                <a:latin typeface="Segoe UI"/>
              </a:rPr>
              <a:t>are </a:t>
            </a:r>
            <a:r>
              <a:rPr lang="en-US" dirty="0">
                <a:solidFill>
                  <a:srgbClr val="5F5F5F">
                    <a:alpha val="99000"/>
                  </a:srgbClr>
                </a:solidFill>
                <a:latin typeface="Segoe UI"/>
              </a:rPr>
              <a:t>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346074" indent="-342900">
              <a:lnSpc>
                <a:spcPct val="100000"/>
              </a:lnSpc>
            </a:pPr>
            <a:r>
              <a:rPr lang="en-US" sz="2400" dirty="0" smtClean="0">
                <a:solidFill>
                  <a:srgbClr val="5F5F5F">
                    <a:alpha val="99000"/>
                  </a:srgbClr>
                </a:solidFill>
                <a:latin typeface="Segoe UI"/>
              </a:rPr>
              <a:t>VPN</a:t>
            </a:r>
            <a:endParaRPr lang="en-US" sz="2400" dirty="0">
              <a:solidFill>
                <a:srgbClr val="5F5F5F">
                  <a:alpha val="99000"/>
                </a:srgbClr>
              </a:solidFill>
              <a:latin typeface="Segoe UI"/>
            </a:endParaRP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25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25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xmlns=""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xmlns=""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xmlns=""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xmlns=""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2628212" y="4117016"/>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26</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xmlns=""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xmlns=""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xmlns=""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xmlns=""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xmlns=""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xmlns=""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xmlns=""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a:t>
            </a:r>
            <a:r>
              <a:rPr lang="en-US" sz="3333" kern="0" dirty="0" smtClean="0">
                <a:solidFill>
                  <a:srgbClr val="505050">
                    <a:lumMod val="50000"/>
                  </a:srgbClr>
                </a:solidFill>
                <a:latin typeface="Segoe UI Light"/>
                <a:cs typeface="Segoe UI Semilight" panose="020B0402040204020203" pitchFamily="34" charset="0"/>
              </a:rPr>
              <a:t>Machine Learning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7</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xmlns=""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1.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Props1.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BE3C69-DCC8-493F-A106-6B42FC8AE558}">
  <ds:schemaRefs>
    <ds:schemaRef ds:uri="http://schemas.microsoft.com/sharepoint/v3/contenttype/forms"/>
  </ds:schemaRefs>
</ds:datastoreItem>
</file>

<file path=customXml/itemProps3.xml><?xml version="1.0" encoding="utf-8"?>
<ds:datastoreItem xmlns:ds="http://schemas.openxmlformats.org/officeDocument/2006/customXml" ds:itemID="{FBD5D014-D536-4619-B8CB-9F412D33ACAE}">
  <ds:schemaRefs>
    <ds:schemaRef ds:uri="http://purl.org/dc/terms/"/>
    <ds:schemaRef ds:uri="http://schemas.openxmlformats.org/package/2006/metadata/core-properties"/>
    <ds:schemaRef ds:uri="http://purl.org/dc/elements/1.1/"/>
    <ds:schemaRef ds:uri="http://www.w3.org/XML/1998/namespace"/>
    <ds:schemaRef ds:uri="1AB5B583-F0CB-48BC-A5EC-1321D80DA2B0"/>
    <ds:schemaRef ds:uri="http://schemas.microsoft.com/office/infopath/2007/PartnerControls"/>
    <ds:schemaRef ds:uri="http://schemas.microsoft.com/office/2006/documentManagement/types"/>
    <ds:schemaRef ds:uri="http://purl.org/dc/dcmityp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0</TotalTime>
  <Words>3079</Words>
  <Application>Microsoft Office PowerPoint</Application>
  <PresentationFormat>Widescreen</PresentationFormat>
  <Paragraphs>359</Paragraphs>
  <Slides>29</Slides>
  <Notes>29</Notes>
  <HiddenSlides>0</HiddenSlides>
  <MMClips>0</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29</vt:i4>
      </vt:variant>
    </vt:vector>
  </HeadingPairs>
  <TitlesOfParts>
    <vt:vector size="55" baseType="lpstr">
      <vt:lpstr>MS PGothic</vt:lpstr>
      <vt:lpstr>Arial</vt:lpstr>
      <vt:lpstr>Calibri</vt:lpstr>
      <vt:lpstr>Calibri Light</vt:lpstr>
      <vt:lpstr>Consolas</vt:lpstr>
      <vt:lpstr>Courier New</vt:lpstr>
      <vt:lpstr>Segoe Pro</vt:lpstr>
      <vt:lpstr>Segoe Pro Light</vt:lpstr>
      <vt:lpstr>Segoe UI</vt:lpstr>
      <vt:lpstr>Segoe UI Light</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5-50033_TR23_TR-TV_Template</vt:lpstr>
      <vt:lpstr>4_Office Theme</vt:lpstr>
      <vt:lpstr>think-cell Slide</vt:lpstr>
      <vt:lpstr>Design Solutions by using Platform Services</vt:lpstr>
      <vt:lpstr>Design Solutions by using Platform Services (10-15%)</vt:lpstr>
      <vt:lpstr>PowerPoint Presentation</vt:lpstr>
      <vt:lpstr>Cognitive Services</vt:lpstr>
      <vt:lpstr>PowerPoint Presentation</vt:lpstr>
      <vt:lpstr>Bot Services</vt:lpstr>
      <vt:lpstr>PowerPoint Presentation</vt:lpstr>
      <vt:lpstr>PowerPoint Presentation</vt:lpstr>
      <vt:lpstr>Stream Analytics</vt:lpstr>
      <vt:lpstr>IoT Hub</vt:lpstr>
      <vt:lpstr>Deploy An IOT Hub</vt:lpstr>
      <vt:lpstr>Time Series Insights</vt:lpstr>
      <vt:lpstr>IoT Edge</vt:lpstr>
      <vt:lpstr>PowerPoint Presentation</vt:lpstr>
      <vt:lpstr>Service bus</vt:lpstr>
      <vt:lpstr>Service Bus Queue</vt:lpstr>
      <vt:lpstr>Event Hub</vt:lpstr>
      <vt:lpstr>Connectivity for Hybrid Applications</vt:lpstr>
      <vt:lpstr>Service Bus Tiers</vt:lpstr>
      <vt:lpstr>PowerPoint Presentation</vt:lpstr>
      <vt:lpstr>Azure Web Jobs</vt:lpstr>
      <vt:lpstr>Azure Functions </vt:lpstr>
      <vt:lpstr>PowerPoint Presentation</vt:lpstr>
      <vt:lpstr>Azure Search Overview</vt:lpstr>
      <vt:lpstr>PowerPoint Presentation</vt:lpstr>
      <vt:lpstr>What you can do with Media Services</vt:lpstr>
      <vt:lpstr>Media Services Applications</vt:lpstr>
      <vt:lpstr>Advanced Analytics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2018-06-26T00:52:22Z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